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matic SC" panose="020B0604020202020204" charset="-79"/>
      <p:regular r:id="rId21"/>
      <p:bold r:id="rId22"/>
    </p:embeddedFont>
    <p:embeddedFont>
      <p:font typeface="Georgia" panose="02040502050405020303" pitchFamily="18" charset="0"/>
      <p:regular r:id="rId23"/>
      <p:bold r:id="rId24"/>
      <p:italic r:id="rId25"/>
      <p:boldItalic r:id="rId26"/>
    </p:embeddedFont>
    <p:embeddedFont>
      <p:font typeface="Source Code Pr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27c30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27c30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45d60618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45d60618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45d60618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45d60618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45d60618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45d60618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3b27c303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3b27c303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46f42ac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46f42ac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3b27c303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3b27c303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45d60618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45d60618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45d60618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45d6061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46f42ac1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46f42ac1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45d60618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45d6061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45d60618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45d6061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3b27c30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3b27c30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5d6061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45d6061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3b27c303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3b27c303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46f42ac1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46f42ac1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46f42ac1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46f42ac1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hyperlink" Target="https://www.youtube.com/watch?v=BOHFt15eVD4&amp;feature=emb_logo" TargetMode="Externa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0.jpeg"/><Relationship Id="rId5" Type="http://schemas.openxmlformats.org/officeDocument/2006/relationships/hyperlink" Target="http://www.youtube.com/watch?v=BOHFt15eVD4"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https://www.youtube.com/watch?v=GA0L9Wio-IY&amp;feature=emb_logo" TargetMode="External"/><Relationship Id="rId3" Type="http://schemas.openxmlformats.org/officeDocument/2006/relationships/slideLayout" Target="../slideLayouts/slideLayout3.xml"/><Relationship Id="rId7" Type="http://schemas.openxmlformats.org/officeDocument/2006/relationships/hyperlink" Target="http://www.youtube.com/watch?v=4Chgih5FqSE" TargetMode="External"/><Relationship Id="rId12" Type="http://schemas.openxmlformats.org/officeDocument/2006/relationships/hyperlink" Target="https://www.youtube.com/watch?v=4Chgih5FqSE&amp;feature=emb_logo" TargetMode="Externa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1.jpeg"/><Relationship Id="rId11" Type="http://schemas.openxmlformats.org/officeDocument/2006/relationships/hyperlink" Target="https://www.youtube.com/watch?v=blfS5jfG-Dc&amp;feature=emb_logo" TargetMode="External"/><Relationship Id="rId5" Type="http://schemas.openxmlformats.org/officeDocument/2006/relationships/hyperlink" Target="http://www.youtube.com/watch?v=GA0L9Wio-IY" TargetMode="External"/><Relationship Id="rId10" Type="http://schemas.openxmlformats.org/officeDocument/2006/relationships/image" Target="../media/image33.jpeg"/><Relationship Id="rId4" Type="http://schemas.openxmlformats.org/officeDocument/2006/relationships/notesSlide" Target="../notesSlides/notesSlide16.xml"/><Relationship Id="rId9" Type="http://schemas.openxmlformats.org/officeDocument/2006/relationships/hyperlink" Target="http://www.youtube.com/watch?v=blfS5jfG-Dc" TargetMode="External"/><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abc.net.au/btn/classroom/reptile-school/1052558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environment.nsw.gov.au/topics/animals-and-plants/native-animals/native-animal-facts/snak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study.com/academy/lesson/australian-snakes-facts-lesson-for-kids.html" TargetMode="External"/><Relationship Id="rId5" Type="http://schemas.openxmlformats.org/officeDocument/2006/relationships/hyperlink" Target="http://www.whatsnakeisthat.com.au/category/region/victoria/port-phillip/" TargetMode="External"/><Relationship Id="rId4" Type="http://schemas.openxmlformats.org/officeDocument/2006/relationships/hyperlink" Target="https://www.australiangeographic.com.au/topics/wildlife/2016/02/everything-you-need-to-know-about-snak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hyperlink" Target="http://www.dailymail.co.uk/news/article-3009284/Children-s-shoes-bird-feeders-pillows-wine-racks-Brave-snake-catcher-reveals-strangest-places-discovered-world-s-deadliest-creatures.html" TargetMode="External"/><Relationship Id="rId10"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hyperlink" Target="https://www.youtube.com/watch?v=BKH1TZ87Z1Q&amp;feature=emb_logo" TargetMode="Externa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8.jpeg"/><Relationship Id="rId5" Type="http://schemas.openxmlformats.org/officeDocument/2006/relationships/hyperlink" Target="http://www.youtube.com/watch?v=BKH1TZ87Z1Q"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9600"/>
              <a:t>snakes</a:t>
            </a:r>
            <a:r>
              <a:rPr lang="en-GB"/>
              <a:t> </a:t>
            </a:r>
            <a:endParaRPr/>
          </a:p>
        </p:txBody>
      </p:sp>
      <p:sp>
        <p:nvSpPr>
          <p:cNvPr id="57" name="Google Shape;57;p13"/>
          <p:cNvSpPr txBox="1">
            <a:spLocks noGrp="1"/>
          </p:cNvSpPr>
          <p:nvPr>
            <p:ph type="subTitle" idx="1"/>
          </p:nvPr>
        </p:nvSpPr>
        <p:spPr>
          <a:xfrm>
            <a:off x="311700" y="3927575"/>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000"/>
              <a:t>Venomous and Non-venomous</a:t>
            </a:r>
            <a:endParaRPr sz="3000"/>
          </a:p>
        </p:txBody>
      </p:sp>
      <p:pic>
        <p:nvPicPr>
          <p:cNvPr id="58" name="Google Shape;58;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2700" y="972025"/>
            <a:ext cx="2040875" cy="1530650"/>
          </a:xfrm>
          <a:prstGeom prst="rect">
            <a:avLst/>
          </a:prstGeom>
          <a:noFill/>
          <a:ln>
            <a:noFill/>
          </a:ln>
        </p:spPr>
      </p:pic>
      <p:pic>
        <p:nvPicPr>
          <p:cNvPr id="59" name="Google Shape;59;p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1025" y="1051952"/>
            <a:ext cx="2040874" cy="13707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Australia’s 10 most dangerous snakes</a:t>
            </a:r>
            <a:endParaRPr/>
          </a:p>
        </p:txBody>
      </p:sp>
      <p:sp>
        <p:nvSpPr>
          <p:cNvPr id="135" name="Google Shape;135;p22"/>
          <p:cNvSpPr txBox="1">
            <a:spLocks noGrp="1"/>
          </p:cNvSpPr>
          <p:nvPr>
            <p:ph type="body" idx="1"/>
          </p:nvPr>
        </p:nvSpPr>
        <p:spPr>
          <a:xfrm>
            <a:off x="250088" y="3500825"/>
            <a:ext cx="27411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1.Eastern brown snake</a:t>
            </a:r>
            <a:endParaRPr>
              <a:solidFill>
                <a:srgbClr val="000000"/>
              </a:solidFill>
              <a:latin typeface="Arial"/>
              <a:ea typeface="Arial"/>
              <a:cs typeface="Arial"/>
              <a:sym typeface="Arial"/>
            </a:endParaRPr>
          </a:p>
        </p:txBody>
      </p:sp>
      <p:pic>
        <p:nvPicPr>
          <p:cNvPr id="136" name="Google Shape;136;p2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62975" y="1326150"/>
            <a:ext cx="2915326" cy="1942375"/>
          </a:xfrm>
          <a:prstGeom prst="rect">
            <a:avLst/>
          </a:prstGeom>
          <a:noFill/>
          <a:ln>
            <a:noFill/>
          </a:ln>
        </p:spPr>
      </p:pic>
      <p:pic>
        <p:nvPicPr>
          <p:cNvPr id="137" name="Google Shape;137;p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80463" y="1326162"/>
            <a:ext cx="2915324" cy="1942340"/>
          </a:xfrm>
          <a:prstGeom prst="rect">
            <a:avLst/>
          </a:prstGeom>
          <a:noFill/>
          <a:ln>
            <a:noFill/>
          </a:ln>
        </p:spPr>
      </p:pic>
      <p:sp>
        <p:nvSpPr>
          <p:cNvPr id="138" name="Google Shape;138;p22"/>
          <p:cNvSpPr txBox="1">
            <a:spLocks noGrp="1"/>
          </p:cNvSpPr>
          <p:nvPr>
            <p:ph type="body" idx="1"/>
          </p:nvPr>
        </p:nvSpPr>
        <p:spPr>
          <a:xfrm>
            <a:off x="3270150" y="3500825"/>
            <a:ext cx="26037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2.Western brown snake</a:t>
            </a:r>
            <a:endParaRPr>
              <a:solidFill>
                <a:srgbClr val="000000"/>
              </a:solidFill>
              <a:latin typeface="Arial"/>
              <a:ea typeface="Arial"/>
              <a:cs typeface="Arial"/>
              <a:sym typeface="Arial"/>
            </a:endParaRPr>
          </a:p>
        </p:txBody>
      </p:sp>
      <p:pic>
        <p:nvPicPr>
          <p:cNvPr id="139" name="Google Shape;139;p2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3248" y="1326175"/>
            <a:ext cx="2335478" cy="1942375"/>
          </a:xfrm>
          <a:prstGeom prst="rect">
            <a:avLst/>
          </a:prstGeom>
          <a:noFill/>
          <a:ln>
            <a:noFill/>
          </a:ln>
        </p:spPr>
      </p:pic>
      <p:sp>
        <p:nvSpPr>
          <p:cNvPr id="140" name="Google Shape;140;p22"/>
          <p:cNvSpPr txBox="1">
            <a:spLocks noGrp="1"/>
          </p:cNvSpPr>
          <p:nvPr>
            <p:ph type="body" idx="1"/>
          </p:nvPr>
        </p:nvSpPr>
        <p:spPr>
          <a:xfrm>
            <a:off x="6818388" y="3500875"/>
            <a:ext cx="18252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3. Tiger snake</a:t>
            </a:r>
            <a:endParaRPr>
              <a:solidFill>
                <a:srgbClr val="000000"/>
              </a:solidFill>
              <a:latin typeface="Arial"/>
              <a:ea typeface="Arial"/>
              <a:cs typeface="Arial"/>
              <a:sym typeface="Arial"/>
            </a:endParaRPr>
          </a:p>
        </p:txBody>
      </p:sp>
      <p:pic>
        <p:nvPicPr>
          <p:cNvPr id="2" name="Slide 7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07160"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Australia’s 10 most dangerous snakes</a:t>
            </a:r>
            <a:endParaRPr/>
          </a:p>
        </p:txBody>
      </p:sp>
      <p:sp>
        <p:nvSpPr>
          <p:cNvPr id="147" name="Google Shape;147;p23"/>
          <p:cNvSpPr txBox="1">
            <a:spLocks noGrp="1"/>
          </p:cNvSpPr>
          <p:nvPr>
            <p:ph type="body" idx="1"/>
          </p:nvPr>
        </p:nvSpPr>
        <p:spPr>
          <a:xfrm>
            <a:off x="606308" y="3500825"/>
            <a:ext cx="16959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4.Inland taipan</a:t>
            </a:r>
            <a:endParaRPr>
              <a:solidFill>
                <a:srgbClr val="000000"/>
              </a:solidFill>
              <a:latin typeface="Arial"/>
              <a:ea typeface="Arial"/>
              <a:cs typeface="Arial"/>
              <a:sym typeface="Arial"/>
            </a:endParaRPr>
          </a:p>
        </p:txBody>
      </p:sp>
      <p:sp>
        <p:nvSpPr>
          <p:cNvPr id="148" name="Google Shape;148;p23"/>
          <p:cNvSpPr txBox="1">
            <a:spLocks noGrp="1"/>
          </p:cNvSpPr>
          <p:nvPr>
            <p:ph type="body" idx="1"/>
          </p:nvPr>
        </p:nvSpPr>
        <p:spPr>
          <a:xfrm>
            <a:off x="3554700" y="3500825"/>
            <a:ext cx="20346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5.Coastal taipan</a:t>
            </a:r>
            <a:endParaRPr>
              <a:solidFill>
                <a:srgbClr val="000000"/>
              </a:solidFill>
              <a:latin typeface="Arial"/>
              <a:ea typeface="Arial"/>
              <a:cs typeface="Arial"/>
              <a:sym typeface="Arial"/>
            </a:endParaRPr>
          </a:p>
        </p:txBody>
      </p:sp>
      <p:sp>
        <p:nvSpPr>
          <p:cNvPr id="149" name="Google Shape;149;p23"/>
          <p:cNvSpPr txBox="1">
            <a:spLocks noGrp="1"/>
          </p:cNvSpPr>
          <p:nvPr>
            <p:ph type="body" idx="1"/>
          </p:nvPr>
        </p:nvSpPr>
        <p:spPr>
          <a:xfrm>
            <a:off x="6741446" y="3500825"/>
            <a:ext cx="17634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6. Mulga snake</a:t>
            </a:r>
            <a:endParaRPr>
              <a:solidFill>
                <a:srgbClr val="000000"/>
              </a:solidFill>
              <a:latin typeface="Arial"/>
              <a:ea typeface="Arial"/>
              <a:cs typeface="Arial"/>
              <a:sym typeface="Arial"/>
            </a:endParaRPr>
          </a:p>
        </p:txBody>
      </p:sp>
      <p:pic>
        <p:nvPicPr>
          <p:cNvPr id="150" name="Google Shape;150;p2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2400" y="1246250"/>
            <a:ext cx="2603699" cy="1898174"/>
          </a:xfrm>
          <a:prstGeom prst="rect">
            <a:avLst/>
          </a:prstGeom>
          <a:noFill/>
          <a:ln>
            <a:noFill/>
          </a:ln>
        </p:spPr>
      </p:pic>
      <p:pic>
        <p:nvPicPr>
          <p:cNvPr id="151" name="Google Shape;151;p2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080062" y="1215950"/>
            <a:ext cx="2983876" cy="1958775"/>
          </a:xfrm>
          <a:prstGeom prst="rect">
            <a:avLst/>
          </a:prstGeom>
          <a:noFill/>
          <a:ln>
            <a:noFill/>
          </a:ln>
        </p:spPr>
      </p:pic>
      <p:pic>
        <p:nvPicPr>
          <p:cNvPr id="152" name="Google Shape;152;p2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13450" y="1269975"/>
            <a:ext cx="2819400" cy="1850725"/>
          </a:xfrm>
          <a:prstGeom prst="rect">
            <a:avLst/>
          </a:prstGeom>
          <a:noFill/>
          <a:ln>
            <a:noFill/>
          </a:ln>
        </p:spPr>
      </p:pic>
      <p:pic>
        <p:nvPicPr>
          <p:cNvPr id="2"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36646"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Australia’s 10 most dangerous snakes</a:t>
            </a:r>
            <a:endParaRPr/>
          </a:p>
        </p:txBody>
      </p:sp>
      <p:sp>
        <p:nvSpPr>
          <p:cNvPr id="159" name="Google Shape;159;p24"/>
          <p:cNvSpPr txBox="1">
            <a:spLocks noGrp="1"/>
          </p:cNvSpPr>
          <p:nvPr>
            <p:ph type="body" idx="1"/>
          </p:nvPr>
        </p:nvSpPr>
        <p:spPr>
          <a:xfrm>
            <a:off x="1106350" y="3699125"/>
            <a:ext cx="26409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7.Lowland copperhead</a:t>
            </a:r>
            <a:endParaRPr>
              <a:solidFill>
                <a:srgbClr val="000000"/>
              </a:solidFill>
              <a:latin typeface="Arial"/>
              <a:ea typeface="Arial"/>
              <a:cs typeface="Arial"/>
              <a:sym typeface="Arial"/>
            </a:endParaRPr>
          </a:p>
        </p:txBody>
      </p:sp>
      <p:sp>
        <p:nvSpPr>
          <p:cNvPr id="160" name="Google Shape;160;p24"/>
          <p:cNvSpPr txBox="1">
            <a:spLocks noGrp="1"/>
          </p:cNvSpPr>
          <p:nvPr>
            <p:ph type="body" idx="1"/>
          </p:nvPr>
        </p:nvSpPr>
        <p:spPr>
          <a:xfrm>
            <a:off x="5356175" y="3699125"/>
            <a:ext cx="25557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8.Small-eyed snake</a:t>
            </a:r>
            <a:endParaRPr>
              <a:solidFill>
                <a:srgbClr val="000000"/>
              </a:solidFill>
              <a:latin typeface="Arial"/>
              <a:ea typeface="Arial"/>
              <a:cs typeface="Arial"/>
              <a:sym typeface="Arial"/>
            </a:endParaRPr>
          </a:p>
        </p:txBody>
      </p:sp>
      <p:pic>
        <p:nvPicPr>
          <p:cNvPr id="161" name="Google Shape;161;p2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14085" y="1193325"/>
            <a:ext cx="3825440" cy="2406325"/>
          </a:xfrm>
          <a:prstGeom prst="rect">
            <a:avLst/>
          </a:prstGeom>
          <a:noFill/>
          <a:ln>
            <a:noFill/>
          </a:ln>
        </p:spPr>
      </p:pic>
      <p:pic>
        <p:nvPicPr>
          <p:cNvPr id="162" name="Google Shape;162;p2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32276" y="1190475"/>
            <a:ext cx="3603507" cy="2412025"/>
          </a:xfrm>
          <a:prstGeom prst="rect">
            <a:avLst/>
          </a:prstGeom>
          <a:noFill/>
          <a:ln>
            <a:noFill/>
          </a:ln>
        </p:spPr>
      </p:pic>
      <p:pic>
        <p:nvPicPr>
          <p:cNvPr id="2"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08300" y="44187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Australia’s 10 most dangerous snakes</a:t>
            </a:r>
            <a:endParaRPr/>
          </a:p>
        </p:txBody>
      </p:sp>
      <p:sp>
        <p:nvSpPr>
          <p:cNvPr id="169" name="Google Shape;169;p25"/>
          <p:cNvSpPr txBox="1">
            <a:spLocks noGrp="1"/>
          </p:cNvSpPr>
          <p:nvPr>
            <p:ph type="body" idx="1"/>
          </p:nvPr>
        </p:nvSpPr>
        <p:spPr>
          <a:xfrm>
            <a:off x="1106350" y="3699125"/>
            <a:ext cx="26409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9.Common death adder</a:t>
            </a:r>
            <a:endParaRPr>
              <a:solidFill>
                <a:srgbClr val="000000"/>
              </a:solidFill>
              <a:latin typeface="Arial"/>
              <a:ea typeface="Arial"/>
              <a:cs typeface="Arial"/>
              <a:sym typeface="Arial"/>
            </a:endParaRPr>
          </a:p>
        </p:txBody>
      </p:sp>
      <p:sp>
        <p:nvSpPr>
          <p:cNvPr id="170" name="Google Shape;170;p25"/>
          <p:cNvSpPr txBox="1">
            <a:spLocks noGrp="1"/>
          </p:cNvSpPr>
          <p:nvPr>
            <p:ph type="body" idx="1"/>
          </p:nvPr>
        </p:nvSpPr>
        <p:spPr>
          <a:xfrm>
            <a:off x="5122925" y="3699125"/>
            <a:ext cx="3022200" cy="4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latin typeface="Arial"/>
                <a:ea typeface="Arial"/>
                <a:cs typeface="Arial"/>
                <a:sym typeface="Arial"/>
              </a:rPr>
              <a:t>10.Red-bellied black snake</a:t>
            </a:r>
            <a:endParaRPr>
              <a:solidFill>
                <a:srgbClr val="000000"/>
              </a:solidFill>
              <a:latin typeface="Arial"/>
              <a:ea typeface="Arial"/>
              <a:cs typeface="Arial"/>
              <a:sym typeface="Arial"/>
            </a:endParaRPr>
          </a:p>
        </p:txBody>
      </p:sp>
      <p:pic>
        <p:nvPicPr>
          <p:cNvPr id="171" name="Google Shape;171;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98825" y="1246250"/>
            <a:ext cx="3255950" cy="2300475"/>
          </a:xfrm>
          <a:prstGeom prst="rect">
            <a:avLst/>
          </a:prstGeom>
          <a:noFill/>
          <a:ln>
            <a:noFill/>
          </a:ln>
        </p:spPr>
      </p:pic>
      <p:pic>
        <p:nvPicPr>
          <p:cNvPr id="172" name="Google Shape;172;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86488" y="1246250"/>
            <a:ext cx="3695064" cy="2300475"/>
          </a:xfrm>
          <a:prstGeom prst="rect">
            <a:avLst/>
          </a:prstGeom>
          <a:noFill/>
          <a:ln>
            <a:noFill/>
          </a:ln>
        </p:spPr>
      </p:pic>
      <p:pic>
        <p:nvPicPr>
          <p:cNvPr id="2"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82036" y="41670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to do if I see a snake?</a:t>
            </a:r>
            <a:endParaRPr/>
          </a:p>
        </p:txBody>
      </p:sp>
      <p:sp>
        <p:nvSpPr>
          <p:cNvPr id="179" name="Google Shape;179;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A1633"/>
              </a:buClr>
              <a:buSzPts val="1800"/>
              <a:buFont typeface="Arial"/>
              <a:buChar char="●"/>
            </a:pPr>
            <a:r>
              <a:rPr lang="en-GB" dirty="0">
                <a:solidFill>
                  <a:schemeClr val="accent1"/>
                </a:solidFill>
                <a:highlight>
                  <a:srgbClr val="FFFFFF"/>
                </a:highlight>
                <a:latin typeface="Arial"/>
                <a:ea typeface="Arial"/>
                <a:cs typeface="Arial"/>
                <a:sym typeface="Arial"/>
              </a:rPr>
              <a:t>Remain calm!</a:t>
            </a:r>
            <a:endParaRPr dirty="0">
              <a:solidFill>
                <a:schemeClr val="accent1"/>
              </a:solidFill>
              <a:highlight>
                <a:srgbClr val="FFFFFF"/>
              </a:highlight>
              <a:latin typeface="Arial"/>
              <a:ea typeface="Arial"/>
              <a:cs typeface="Arial"/>
              <a:sym typeface="Arial"/>
            </a:endParaRPr>
          </a:p>
          <a:p>
            <a:pPr marL="457200" lvl="0" indent="-342900" algn="l" rtl="0">
              <a:spcBef>
                <a:spcPts val="0"/>
              </a:spcBef>
              <a:spcAft>
                <a:spcPts val="0"/>
              </a:spcAft>
              <a:buClr>
                <a:srgbClr val="0A1633"/>
              </a:buClr>
              <a:buSzPts val="1800"/>
              <a:buFont typeface="Arial"/>
              <a:buChar char="●"/>
            </a:pPr>
            <a:r>
              <a:rPr lang="en-GB" dirty="0">
                <a:solidFill>
                  <a:schemeClr val="accent1"/>
                </a:solidFill>
                <a:highlight>
                  <a:srgbClr val="FFFFFF"/>
                </a:highlight>
                <a:latin typeface="Arial"/>
                <a:ea typeface="Arial"/>
                <a:cs typeface="Arial"/>
                <a:sym typeface="Arial"/>
              </a:rPr>
              <a:t>Stay still, don’t panic, try to move slowly away, and ask an adult for help.</a:t>
            </a:r>
            <a:endParaRPr dirty="0">
              <a:solidFill>
                <a:schemeClr val="accent1"/>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GB" dirty="0">
                <a:solidFill>
                  <a:srgbClr val="000000"/>
                </a:solidFill>
                <a:latin typeface="Arial"/>
                <a:ea typeface="Arial"/>
                <a:cs typeface="Arial"/>
                <a:sym typeface="Arial"/>
              </a:rPr>
              <a:t>When walking in the bush, avoid open-toed shoes and wear long pants. </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GB" dirty="0">
                <a:solidFill>
                  <a:srgbClr val="000000"/>
                </a:solidFill>
                <a:latin typeface="Arial"/>
                <a:ea typeface="Arial"/>
                <a:cs typeface="Arial"/>
                <a:sym typeface="Arial"/>
              </a:rPr>
              <a:t>If you are bitten it is important to stay calm, don’t try and capture the snake, call 000.</a:t>
            </a:r>
            <a:endParaRPr dirty="0">
              <a:solidFill>
                <a:srgbClr val="000000"/>
              </a:solidFill>
              <a:latin typeface="Arial"/>
              <a:ea typeface="Arial"/>
              <a:cs typeface="Arial"/>
              <a:sym typeface="Arial"/>
            </a:endParaRPr>
          </a:p>
          <a:p>
            <a:pPr marL="0" lvl="0" indent="0" algn="l" rtl="0">
              <a:spcBef>
                <a:spcPts val="2000"/>
              </a:spcBef>
              <a:spcAft>
                <a:spcPts val="0"/>
              </a:spcAft>
              <a:buNone/>
            </a:pPr>
            <a:endParaRPr sz="1350" dirty="0">
              <a:solidFill>
                <a:srgbClr val="0A1633"/>
              </a:solidFill>
              <a:highlight>
                <a:srgbClr val="FFFFFF"/>
              </a:highlight>
              <a:latin typeface="Georgia"/>
              <a:ea typeface="Georgia"/>
              <a:cs typeface="Georgia"/>
              <a:sym typeface="Georgia"/>
            </a:endParaRPr>
          </a:p>
          <a:p>
            <a:pPr marL="0" lvl="0" indent="0" algn="l" rtl="0">
              <a:spcBef>
                <a:spcPts val="1800"/>
              </a:spcBef>
              <a:spcAft>
                <a:spcPts val="1600"/>
              </a:spcAft>
              <a:buNone/>
            </a:pPr>
            <a:endParaRPr dirty="0"/>
          </a:p>
        </p:txBody>
      </p:sp>
      <p:pic>
        <p:nvPicPr>
          <p:cNvPr id="180" name="Google Shape;180;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965950" y="3105425"/>
            <a:ext cx="1808275" cy="1808275"/>
          </a:xfrm>
          <a:prstGeom prst="rect">
            <a:avLst/>
          </a:prstGeom>
          <a:noFill/>
          <a:ln>
            <a:noFill/>
          </a:ln>
        </p:spPr>
      </p:pic>
      <p:sp>
        <p:nvSpPr>
          <p:cNvPr id="181" name="Google Shape;181;p26"/>
          <p:cNvSpPr/>
          <p:nvPr/>
        </p:nvSpPr>
        <p:spPr>
          <a:xfrm>
            <a:off x="1464350" y="3105425"/>
            <a:ext cx="1981200" cy="979200"/>
          </a:xfrm>
          <a:prstGeom prst="wedgeEllipseCallout">
            <a:avLst>
              <a:gd name="adj1" fmla="val 68977"/>
              <a:gd name="adj2" fmla="val 13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400"/>
              <a:t>Oh hello</a:t>
            </a:r>
            <a:endParaRPr sz="2400"/>
          </a:p>
        </p:txBody>
      </p:sp>
      <p:pic>
        <p:nvPicPr>
          <p:cNvPr id="2"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70087"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here is a task</a:t>
            </a:r>
            <a:endParaRPr/>
          </a:p>
        </p:txBody>
      </p:sp>
      <p:pic>
        <p:nvPicPr>
          <p:cNvPr id="188" name="Google Shape;188;p27" descr="https://patreon.com/freeschool - Help support more content like this!&#10;&#10;Snakes are reptiles that can be found all over the world (except for Antarctica, which is too cold). Some snakes even live in the ocean! Although many people are frightened by snakes, most snakes are not dangerous to humans and they have remarkable abilities such as unhinging their jaw to swallow food whole and smelling with their tongue. Snakes are cool!&#10;&#10;Like this video if you want to see more videos about ANIMALS!&#10;&#10;&#10;Subscribe to FreeSchool: https://www.youtube.com/user/watchfreeschool?sub_confirmation=1&#10;&#10;Visit us on Facebook: https://www.facebook.com/watchFreeSchool&#10;&#10;Check our our companion channel, FreeSchool Mom! https://www.youtube.com/channel/UCTcEtHRQhqiCZIIb77LyDmA&#10;&#10;And our NEW channel for little ones, FreeSchool Early Birds!&#10;https://www.youtube.com/channel/UC3OV62x86XHwaqsxLsuy8dA" title="All About Snakes for Kids: Learn about Snakes for Children - FreeSchool">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84113" y="1579625"/>
            <a:ext cx="3709075" cy="2781800"/>
          </a:xfrm>
          <a:prstGeom prst="rect">
            <a:avLst/>
          </a:prstGeom>
          <a:noFill/>
          <a:ln>
            <a:noFill/>
          </a:ln>
        </p:spPr>
      </p:pic>
      <p:sp>
        <p:nvSpPr>
          <p:cNvPr id="189" name="Google Shape;189;p27"/>
          <p:cNvSpPr txBox="1"/>
          <p:nvPr/>
        </p:nvSpPr>
        <p:spPr>
          <a:xfrm>
            <a:off x="418650" y="1093850"/>
            <a:ext cx="80400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Watch this video. Record facts about snakes by drawing or writing about what you have learned.</a:t>
            </a:r>
            <a:endParaRPr sz="1800"/>
          </a:p>
        </p:txBody>
      </p:sp>
      <p:sp>
        <p:nvSpPr>
          <p:cNvPr id="191" name="Google Shape;191;p27"/>
          <p:cNvSpPr txBox="1"/>
          <p:nvPr/>
        </p:nvSpPr>
        <p:spPr>
          <a:xfrm>
            <a:off x="8130450" y="2875400"/>
            <a:ext cx="71388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92" name="Google Shape;192;p27"/>
          <p:cNvSpPr txBox="1"/>
          <p:nvPr/>
        </p:nvSpPr>
        <p:spPr>
          <a:xfrm>
            <a:off x="1002600" y="4499025"/>
            <a:ext cx="71388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uFill>
                  <a:noFill/>
                </a:uFill>
                <a:hlinkClick r:id="rId7"/>
              </a:rPr>
              <a:t>https://www.youtube.com/watch?v=BOHFt15eVD4&amp;feature=emb_logo</a:t>
            </a:r>
            <a:endParaRPr>
              <a:latin typeface="Source Code Pro"/>
              <a:ea typeface="Source Code Pro"/>
              <a:cs typeface="Source Code Pro"/>
              <a:sym typeface="Source Code Pro"/>
            </a:endParaRPr>
          </a:p>
        </p:txBody>
      </p:sp>
      <p:pic>
        <p:nvPicPr>
          <p:cNvPr id="2" name="Voice 001_sd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86615"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Videos</a:t>
            </a:r>
            <a:endParaRPr/>
          </a:p>
        </p:txBody>
      </p:sp>
      <p:sp>
        <p:nvSpPr>
          <p:cNvPr id="198" name="Google Shape;198;p28"/>
          <p:cNvSpPr txBox="1">
            <a:spLocks noGrp="1"/>
          </p:cNvSpPr>
          <p:nvPr>
            <p:ph type="body" idx="1"/>
          </p:nvPr>
        </p:nvSpPr>
        <p:spPr>
          <a:xfrm>
            <a:off x="311700" y="1005600"/>
            <a:ext cx="8520600" cy="4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00"/>
                </a:solidFill>
                <a:latin typeface="Arial"/>
                <a:ea typeface="Arial"/>
                <a:cs typeface="Arial"/>
                <a:sym typeface="Arial"/>
              </a:rPr>
              <a:t>Want to learn more about snakes? Here are some videos:</a:t>
            </a:r>
            <a:endParaRPr>
              <a:solidFill>
                <a:srgbClr val="000000"/>
              </a:solidFill>
              <a:latin typeface="Arial"/>
              <a:ea typeface="Arial"/>
              <a:cs typeface="Arial"/>
              <a:sym typeface="Arial"/>
            </a:endParaRPr>
          </a:p>
          <a:p>
            <a:pPr marL="0" lvl="0" indent="0" algn="l" rtl="0">
              <a:spcBef>
                <a:spcPts val="1600"/>
              </a:spcBef>
              <a:spcAft>
                <a:spcPts val="1600"/>
              </a:spcAft>
              <a:buNone/>
            </a:pPr>
            <a:endParaRPr>
              <a:solidFill>
                <a:srgbClr val="000000"/>
              </a:solidFill>
              <a:latin typeface="Arial"/>
              <a:ea typeface="Arial"/>
              <a:cs typeface="Arial"/>
              <a:sym typeface="Arial"/>
            </a:endParaRPr>
          </a:p>
        </p:txBody>
      </p:sp>
      <p:pic>
        <p:nvPicPr>
          <p:cNvPr id="199" name="Google Shape;199;p28" descr="Journeying through the most remote parts of Australia, naturalist, conservationist and world-famous television personality Steve Irwin comes face to face with ten of the most venomous snakes in the world.&#10; &#10; Highly entertaining, Irwin‚Äôs enthusiasm is infectious as he explores the biology and behaviour of these maligned creatures. Attempting to dispel some of the stigma attached to them, he handles death adders, giant tiger snakes, and the most potent species of them all - the fierce snake. &#10; &#10; Content licensed by: ITV Global&#10; &#10; Click here for more documentaries: http://bit.ly/2gSPaf6&#10; &#10; FACEBOOK: https://www.facebook.com/realwild&#10; &#10; INSTA: https://www.instagram.com/realwildchannel/&#10; &#10; Any queries, please contact us at: owned-enquiries@littledotstudios.com" title="The Ten Deadliest Snakes In The World - With Steve Irwin | Real Wild Documentary">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093250" y="1617913"/>
            <a:ext cx="2739050" cy="2054294"/>
          </a:xfrm>
          <a:prstGeom prst="rect">
            <a:avLst/>
          </a:prstGeom>
          <a:noFill/>
          <a:ln>
            <a:noFill/>
          </a:ln>
          <a:effectLst>
            <a:outerShdw blurRad="57150" dist="19050" dir="5400000" algn="bl" rotWithShape="0">
              <a:srgbClr val="000000">
                <a:alpha val="50000"/>
              </a:srgbClr>
            </a:outerShdw>
          </a:effectLst>
        </p:spPr>
      </p:pic>
      <p:pic>
        <p:nvPicPr>
          <p:cNvPr id="200" name="Google Shape;200;p28" descr="10 of the most beautiful snakes / snake species in the world.&#10;&#10;For copyright matters, contact us directly at: officialzonea@gmail.com&#10;&#10;Subscribe ► http://bit.ly/1nFP2OT&#10;Share on Facebook ► https://goo.gl/vjGTrj  &#10;Tweet this ► https://goo.gl/6rjL4D &#10;Share on Google Plus ► https://goo.gl/M3mZYw&#10;&#10;When it comes to snake, most people would actually think of scary venomous animal. While some snakes are venomous, some are actually quite harmless to humans. &#10;Despite their venomous / non-venomous properties, some snakes are actually really beautiful. In this video, we are going to look at 10 most beautiful / pretty / prettiest / gorgeous / wonderful looking snakes / snake / snake species in the world.&#10;These snake species / snakes include / including asian vine snake, blue racer, eastern coral snake, green tree python, iridescent shieldtail, red headed krait, formosan odd scaled snake, honduran milk snake, brazilian rainbow boa and san francisco garter snake.&#10;&#10;Credits: &#10;Rainbow boa photo by B Smith (flickr) &#10;https://www.flickr.com/photos/bsmith4815/&#10;&#10;YouTube:&#10;1) sNstRflyEr (https://www.youtube.com/watch?v=JIT_43_zahU)&#10;2) FishEguy (https://www.youtube.com/watch?v=DHGSWey_qnc)&#10;3) Snake Discovery (https://www.youtube.com/watch?v=i9mYp8uDrOE)&#10;4) 賴志明 (https://www.youtube.com/watch?v=kU0yL5i7vhQ)&#10;5) SRReptiles (https://www.youtube.com/watch?v=VYVKXXRlH_k)&#10;6) Reptilian Garden (https://www.youtube.com/watch?v=wUYyjzDyto0)&#10;7) Brian Gundy (https://www.youtube.com/watch?v=lF9wp50mXLA)&#10;&#10;Music: Timespace by Keith Beauvais&#10;&#10;Thank you for watching.&#10;Don't forget to comment, rate, and share this video.&#10;Subscribe for more videos from ZoneA." title="10 Most Beautiful Snakes In The World">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202475" y="1617931"/>
            <a:ext cx="2739050" cy="2054269"/>
          </a:xfrm>
          <a:prstGeom prst="rect">
            <a:avLst/>
          </a:prstGeom>
          <a:noFill/>
          <a:ln>
            <a:noFill/>
          </a:ln>
        </p:spPr>
      </p:pic>
      <p:pic>
        <p:nvPicPr>
          <p:cNvPr id="201" name="Google Shape;201;p28" descr="There is one country that tops all others, Australia. But which is the most venomous? Join Doctor Jamie Seymour as he tests his pioneering new system for ranking the world's most dangerous venoms. &#10;&#10;Follow us on Facebook: https://www.facebook.com/SparkDocs/&#10;&#10;Follow us on Instagram: https://www.instagram.com/spark_channel/?hl=undefined&#10;&#10;Subscribe to Spark for more amazing science, tech and engineering  videos - https://goo.gl/LIrlur&#10;&#10;Content licensed from Sky Vision to Little Dot Studios. Produced by Sky Vision. Any queries, please contact us at: realstories@littledotstudios.com&#10;&#10;#Snakes #venom #poison #australia #australiananimals #australiansnakes #poisonoussnakes #antivenom #biology #humanbiology #big snake #giantsnake #scary" title="Australia's Most Poisonous Snakes | World's Worst Venom | Spark">
            <a:hlinkClick r:id="rId9"/>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11700" y="1617919"/>
            <a:ext cx="2739050" cy="2054293"/>
          </a:xfrm>
          <a:prstGeom prst="rect">
            <a:avLst/>
          </a:prstGeom>
          <a:noFill/>
          <a:ln>
            <a:noFill/>
          </a:ln>
        </p:spPr>
      </p:pic>
      <p:sp>
        <p:nvSpPr>
          <p:cNvPr id="202" name="Google Shape;202;p28"/>
          <p:cNvSpPr txBox="1">
            <a:spLocks noGrp="1"/>
          </p:cNvSpPr>
          <p:nvPr>
            <p:ph type="body" idx="1"/>
          </p:nvPr>
        </p:nvSpPr>
        <p:spPr>
          <a:xfrm>
            <a:off x="311725" y="3785325"/>
            <a:ext cx="2739000" cy="4992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1600"/>
              </a:spcAft>
              <a:buNone/>
            </a:pPr>
            <a:r>
              <a:rPr lang="en-GB" sz="1100" u="sng">
                <a:solidFill>
                  <a:schemeClr val="hlink"/>
                </a:solidFill>
                <a:latin typeface="Arial"/>
                <a:ea typeface="Arial"/>
                <a:cs typeface="Arial"/>
                <a:sym typeface="Arial"/>
                <a:hlinkClick r:id="rId11"/>
              </a:rPr>
              <a:t>https://www.youtube.com/watch?v=blfS5jfG-Dc&amp;feature=emb_logo</a:t>
            </a:r>
            <a:endParaRPr>
              <a:solidFill>
                <a:srgbClr val="000000"/>
              </a:solidFill>
              <a:latin typeface="Arial"/>
              <a:ea typeface="Arial"/>
              <a:cs typeface="Arial"/>
              <a:sym typeface="Arial"/>
            </a:endParaRPr>
          </a:p>
        </p:txBody>
      </p:sp>
      <p:sp>
        <p:nvSpPr>
          <p:cNvPr id="203" name="Google Shape;203;p28"/>
          <p:cNvSpPr txBox="1">
            <a:spLocks noGrp="1"/>
          </p:cNvSpPr>
          <p:nvPr>
            <p:ph type="body" idx="1"/>
          </p:nvPr>
        </p:nvSpPr>
        <p:spPr>
          <a:xfrm>
            <a:off x="3202500" y="3785325"/>
            <a:ext cx="2739000" cy="49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100" u="sng">
                <a:solidFill>
                  <a:schemeClr val="hlink"/>
                </a:solidFill>
                <a:latin typeface="Arial"/>
                <a:ea typeface="Arial"/>
                <a:cs typeface="Arial"/>
                <a:sym typeface="Arial"/>
                <a:hlinkClick r:id="rId12"/>
              </a:rPr>
              <a:t>https://www.youtube.com/watch?v=4Chgih5FqSE&amp;feature=emb_logo</a:t>
            </a:r>
            <a:endParaRPr>
              <a:solidFill>
                <a:srgbClr val="000000"/>
              </a:solidFill>
              <a:highlight>
                <a:srgbClr val="FFFFFF"/>
              </a:highlight>
              <a:latin typeface="Arial"/>
              <a:ea typeface="Arial"/>
              <a:cs typeface="Arial"/>
              <a:sym typeface="Arial"/>
            </a:endParaRPr>
          </a:p>
          <a:p>
            <a:pPr marL="0" lvl="0" indent="0" algn="ctr" rtl="0">
              <a:spcBef>
                <a:spcPts val="0"/>
              </a:spcBef>
              <a:spcAft>
                <a:spcPts val="0"/>
              </a:spcAft>
              <a:buNone/>
            </a:pPr>
            <a:endParaRPr>
              <a:solidFill>
                <a:srgbClr val="000000"/>
              </a:solidFill>
              <a:highlight>
                <a:srgbClr val="F9F9F9"/>
              </a:highlight>
              <a:latin typeface="Arial"/>
              <a:ea typeface="Arial"/>
              <a:cs typeface="Arial"/>
              <a:sym typeface="Arial"/>
            </a:endParaRPr>
          </a:p>
          <a:p>
            <a:pPr marL="0" lvl="0" indent="0" algn="ctr" rtl="0">
              <a:spcBef>
                <a:spcPts val="0"/>
              </a:spcBef>
              <a:spcAft>
                <a:spcPts val="0"/>
              </a:spcAft>
              <a:buNone/>
            </a:pPr>
            <a:endParaRPr>
              <a:solidFill>
                <a:srgbClr val="000000"/>
              </a:solidFill>
              <a:latin typeface="Arial"/>
              <a:ea typeface="Arial"/>
              <a:cs typeface="Arial"/>
              <a:sym typeface="Arial"/>
            </a:endParaRPr>
          </a:p>
          <a:p>
            <a:pPr marL="0" lvl="0" indent="0" algn="ctr" rtl="0">
              <a:spcBef>
                <a:spcPts val="1600"/>
              </a:spcBef>
              <a:spcAft>
                <a:spcPts val="1600"/>
              </a:spcAft>
              <a:buNone/>
            </a:pPr>
            <a:endParaRPr>
              <a:solidFill>
                <a:srgbClr val="000000"/>
              </a:solidFill>
              <a:latin typeface="Arial"/>
              <a:ea typeface="Arial"/>
              <a:cs typeface="Arial"/>
              <a:sym typeface="Arial"/>
            </a:endParaRPr>
          </a:p>
        </p:txBody>
      </p:sp>
      <p:sp>
        <p:nvSpPr>
          <p:cNvPr id="204" name="Google Shape;204;p28"/>
          <p:cNvSpPr txBox="1">
            <a:spLocks noGrp="1"/>
          </p:cNvSpPr>
          <p:nvPr>
            <p:ph type="body" idx="1"/>
          </p:nvPr>
        </p:nvSpPr>
        <p:spPr>
          <a:xfrm>
            <a:off x="6093275" y="3785325"/>
            <a:ext cx="2739000" cy="49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100" u="sng">
                <a:solidFill>
                  <a:schemeClr val="hlink"/>
                </a:solidFill>
                <a:latin typeface="Arial"/>
                <a:ea typeface="Arial"/>
                <a:cs typeface="Arial"/>
                <a:sym typeface="Arial"/>
                <a:hlinkClick r:id="rId13"/>
              </a:rPr>
              <a:t>https://www.youtube.com/watch?v=GA0L9Wio-IY&amp;feature=emb_logo</a:t>
            </a:r>
            <a:endParaRPr>
              <a:solidFill>
                <a:srgbClr val="000000"/>
              </a:solidFill>
              <a:highlight>
                <a:srgbClr val="FFFFFF"/>
              </a:highlight>
              <a:latin typeface="Arial"/>
              <a:ea typeface="Arial"/>
              <a:cs typeface="Arial"/>
              <a:sym typeface="Arial"/>
            </a:endParaRPr>
          </a:p>
          <a:p>
            <a:pPr marL="0" lvl="0" indent="0" algn="ctr" rtl="0">
              <a:spcBef>
                <a:spcPts val="0"/>
              </a:spcBef>
              <a:spcAft>
                <a:spcPts val="0"/>
              </a:spcAft>
              <a:buNone/>
            </a:pPr>
            <a:endParaRPr>
              <a:solidFill>
                <a:srgbClr val="000000"/>
              </a:solidFill>
              <a:highlight>
                <a:srgbClr val="F9F9F9"/>
              </a:highlight>
              <a:latin typeface="Arial"/>
              <a:ea typeface="Arial"/>
              <a:cs typeface="Arial"/>
              <a:sym typeface="Arial"/>
            </a:endParaRPr>
          </a:p>
          <a:p>
            <a:pPr marL="0" lvl="0" indent="0" algn="ctr" rtl="0">
              <a:spcBef>
                <a:spcPts val="0"/>
              </a:spcBef>
              <a:spcAft>
                <a:spcPts val="0"/>
              </a:spcAft>
              <a:buNone/>
            </a:pPr>
            <a:endParaRPr>
              <a:solidFill>
                <a:srgbClr val="000000"/>
              </a:solidFill>
              <a:highlight>
                <a:srgbClr val="F9F9F9"/>
              </a:highlight>
              <a:latin typeface="Arial"/>
              <a:ea typeface="Arial"/>
              <a:cs typeface="Arial"/>
              <a:sym typeface="Arial"/>
            </a:endParaRPr>
          </a:p>
          <a:p>
            <a:pPr marL="0" lvl="0" indent="0" algn="ctr" rtl="0">
              <a:spcBef>
                <a:spcPts val="0"/>
              </a:spcBef>
              <a:spcAft>
                <a:spcPts val="0"/>
              </a:spcAft>
              <a:buNone/>
            </a:pPr>
            <a:endParaRPr>
              <a:solidFill>
                <a:srgbClr val="000000"/>
              </a:solidFill>
              <a:latin typeface="Arial"/>
              <a:ea typeface="Arial"/>
              <a:cs typeface="Arial"/>
              <a:sym typeface="Arial"/>
            </a:endParaRPr>
          </a:p>
          <a:p>
            <a:pPr marL="0" lvl="0" indent="0" algn="ctr" rtl="0">
              <a:spcBef>
                <a:spcPts val="1600"/>
              </a:spcBef>
              <a:spcAft>
                <a:spcPts val="1600"/>
              </a:spcAft>
              <a:buNone/>
            </a:pPr>
            <a:endParaRPr>
              <a:solidFill>
                <a:srgbClr val="000000"/>
              </a:solidFill>
              <a:latin typeface="Arial"/>
              <a:ea typeface="Arial"/>
              <a:cs typeface="Arial"/>
              <a:sym typeface="Arial"/>
            </a:endParaRPr>
          </a:p>
        </p:txBody>
      </p:sp>
      <p:pic>
        <p:nvPicPr>
          <p:cNvPr id="4"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681225" y="3849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Bonus:</a:t>
            </a:r>
            <a:endParaRPr/>
          </a:p>
        </p:txBody>
      </p:sp>
      <p:sp>
        <p:nvSpPr>
          <p:cNvPr id="211" name="Google Shape;211;p29"/>
          <p:cNvSpPr txBox="1">
            <a:spLocks noGrp="1"/>
          </p:cNvSpPr>
          <p:nvPr>
            <p:ph type="body" idx="1"/>
          </p:nvPr>
        </p:nvSpPr>
        <p:spPr>
          <a:xfrm>
            <a:off x="507119" y="3927021"/>
            <a:ext cx="8066700" cy="543600"/>
          </a:xfrm>
          <a:prstGeom prst="rect">
            <a:avLst/>
          </a:prstGeom>
        </p:spPr>
        <p:txBody>
          <a:bodyPr spcFirstLastPara="1" wrap="square" lIns="91425" tIns="91425" rIns="91425" bIns="91425" anchor="t" anchorCtr="0">
            <a:noAutofit/>
          </a:bodyPr>
          <a:lstStyle/>
          <a:p>
            <a:pPr marL="0" lvl="0" indent="0">
              <a:spcAft>
                <a:spcPts val="1600"/>
              </a:spcAft>
              <a:buNone/>
            </a:pPr>
            <a:r>
              <a:rPr lang="en-GB" sz="1600" u="sng" dirty="0" smtClean="0">
                <a:solidFill>
                  <a:schemeClr val="hlink"/>
                </a:solidFill>
                <a:hlinkClick r:id="rId3"/>
              </a:rPr>
              <a:t>Behind </a:t>
            </a:r>
            <a:r>
              <a:rPr lang="en-GB" sz="1600" u="sng" dirty="0">
                <a:solidFill>
                  <a:schemeClr val="hlink"/>
                </a:solidFill>
                <a:hlinkClick r:id="rId3"/>
              </a:rPr>
              <a:t>the News - Reptile </a:t>
            </a:r>
            <a:r>
              <a:rPr lang="en-GB" sz="1600" u="sng" dirty="0" smtClean="0">
                <a:solidFill>
                  <a:schemeClr val="hlink"/>
                </a:solidFill>
                <a:hlinkClick r:id="rId3"/>
              </a:rPr>
              <a:t>school</a:t>
            </a:r>
            <a:r>
              <a:rPr lang="en-GB" sz="1600" u="sng" dirty="0" smtClean="0">
                <a:solidFill>
                  <a:schemeClr val="hlink"/>
                </a:solidFill>
              </a:rPr>
              <a:t> </a:t>
            </a:r>
            <a:r>
              <a:rPr lang="en-AU" sz="1600" dirty="0"/>
              <a:t>https://www.abc.net.au/btn/classroom/reptile-school/10525580</a:t>
            </a:r>
            <a:endParaRPr sz="1600" dirty="0"/>
          </a:p>
        </p:txBody>
      </p:sp>
      <p:pic>
        <p:nvPicPr>
          <p:cNvPr id="212" name="Google Shape;212;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06750" y="876112"/>
            <a:ext cx="3568229" cy="273944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References:</a:t>
            </a:r>
            <a:endParaRPr/>
          </a:p>
        </p:txBody>
      </p:sp>
      <p:sp>
        <p:nvSpPr>
          <p:cNvPr id="219" name="Google Shape;219;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u="sng">
                <a:solidFill>
                  <a:schemeClr val="hlink"/>
                </a:solidFill>
                <a:latin typeface="Arial"/>
                <a:ea typeface="Arial"/>
                <a:cs typeface="Arial"/>
                <a:sym typeface="Arial"/>
                <a:hlinkClick r:id="rId3"/>
              </a:rPr>
              <a:t>https://www.environment.nsw.gov.au/topics/animals-and-plants/native-animals/native-animal-facts/snakes</a:t>
            </a:r>
            <a:endParaRPr sz="1200">
              <a:latin typeface="Arial"/>
              <a:ea typeface="Arial"/>
              <a:cs typeface="Arial"/>
              <a:sym typeface="Arial"/>
            </a:endParaRPr>
          </a:p>
          <a:p>
            <a:pPr marL="0" lvl="0" indent="0" algn="l" rtl="0">
              <a:spcBef>
                <a:spcPts val="1600"/>
              </a:spcBef>
              <a:spcAft>
                <a:spcPts val="0"/>
              </a:spcAft>
              <a:buNone/>
            </a:pPr>
            <a:r>
              <a:rPr lang="en-GB" sz="1200" u="sng">
                <a:solidFill>
                  <a:schemeClr val="hlink"/>
                </a:solidFill>
                <a:latin typeface="Arial"/>
                <a:ea typeface="Arial"/>
                <a:cs typeface="Arial"/>
                <a:sym typeface="Arial"/>
                <a:hlinkClick r:id="rId4"/>
              </a:rPr>
              <a:t>https://www.australiangeographic.com.au/topics/wildlife/2016/02/everything-you-need-to-know-about-snakes/</a:t>
            </a:r>
            <a:endParaRPr sz="1200">
              <a:latin typeface="Arial"/>
              <a:ea typeface="Arial"/>
              <a:cs typeface="Arial"/>
              <a:sym typeface="Arial"/>
            </a:endParaRPr>
          </a:p>
          <a:p>
            <a:pPr marL="0" lvl="0" indent="0" algn="l" rtl="0">
              <a:spcBef>
                <a:spcPts val="1600"/>
              </a:spcBef>
              <a:spcAft>
                <a:spcPts val="0"/>
              </a:spcAft>
              <a:buNone/>
            </a:pPr>
            <a:r>
              <a:rPr lang="en-GB" sz="1200" u="sng">
                <a:solidFill>
                  <a:schemeClr val="hlink"/>
                </a:solidFill>
                <a:latin typeface="Arial"/>
                <a:ea typeface="Arial"/>
                <a:cs typeface="Arial"/>
                <a:sym typeface="Arial"/>
                <a:hlinkClick r:id="rId4"/>
              </a:rPr>
              <a:t>https://www.australiangeographic.com.au/topics/wildlife/2016/02/everything-you-need-to-know-about-snakes/</a:t>
            </a:r>
            <a:endParaRPr sz="1200">
              <a:latin typeface="Arial"/>
              <a:ea typeface="Arial"/>
              <a:cs typeface="Arial"/>
              <a:sym typeface="Arial"/>
            </a:endParaRPr>
          </a:p>
          <a:p>
            <a:pPr marL="0" lvl="0" indent="0" algn="l" rtl="0">
              <a:spcBef>
                <a:spcPts val="1600"/>
              </a:spcBef>
              <a:spcAft>
                <a:spcPts val="0"/>
              </a:spcAft>
              <a:buNone/>
            </a:pPr>
            <a:r>
              <a:rPr lang="en-GB" sz="1200" u="sng">
                <a:solidFill>
                  <a:schemeClr val="hlink"/>
                </a:solidFill>
                <a:latin typeface="Arial"/>
                <a:ea typeface="Arial"/>
                <a:cs typeface="Arial"/>
                <a:sym typeface="Arial"/>
                <a:hlinkClick r:id="rId4"/>
              </a:rPr>
              <a:t>https://www.australiangeographic.com.au/topics/wildlife/2016/02/everything-you-need-to-know-about-snakes/</a:t>
            </a:r>
            <a:endParaRPr sz="1200">
              <a:latin typeface="Arial"/>
              <a:ea typeface="Arial"/>
              <a:cs typeface="Arial"/>
              <a:sym typeface="Arial"/>
            </a:endParaRPr>
          </a:p>
          <a:p>
            <a:pPr marL="0" lvl="0" indent="0" algn="l" rtl="0">
              <a:spcBef>
                <a:spcPts val="1600"/>
              </a:spcBef>
              <a:spcAft>
                <a:spcPts val="0"/>
              </a:spcAft>
              <a:buNone/>
            </a:pPr>
            <a:r>
              <a:rPr lang="en-GB" sz="1200" u="sng">
                <a:solidFill>
                  <a:schemeClr val="hlink"/>
                </a:solidFill>
                <a:latin typeface="Arial"/>
                <a:ea typeface="Arial"/>
                <a:cs typeface="Arial"/>
                <a:sym typeface="Arial"/>
                <a:hlinkClick r:id="rId5"/>
              </a:rPr>
              <a:t>http://www.whatsnakeisthat.com.au/category/region/victoria/port-phillip/</a:t>
            </a:r>
            <a:endParaRPr sz="1200">
              <a:latin typeface="Arial"/>
              <a:ea typeface="Arial"/>
              <a:cs typeface="Arial"/>
              <a:sym typeface="Arial"/>
            </a:endParaRPr>
          </a:p>
          <a:p>
            <a:pPr marL="0" lvl="0" indent="0" algn="l" rtl="0">
              <a:spcBef>
                <a:spcPts val="1600"/>
              </a:spcBef>
              <a:spcAft>
                <a:spcPts val="1600"/>
              </a:spcAft>
              <a:buNone/>
            </a:pPr>
            <a:r>
              <a:rPr lang="en-GB" sz="1200" u="sng">
                <a:solidFill>
                  <a:schemeClr val="hlink"/>
                </a:solidFill>
                <a:latin typeface="Arial"/>
                <a:ea typeface="Arial"/>
                <a:cs typeface="Arial"/>
                <a:sym typeface="Arial"/>
                <a:hlinkClick r:id="rId6"/>
              </a:rPr>
              <a:t>https://study.com/academy/lesson/australian-snakes-facts-lesson-for-kids.html</a:t>
            </a:r>
            <a:endParaRPr sz="12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Part 1</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Some Facts about snakes:</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rial"/>
              <a:buChar char="●"/>
            </a:pPr>
            <a:r>
              <a:rPr lang="en-GB">
                <a:solidFill>
                  <a:srgbClr val="000000"/>
                </a:solidFill>
                <a:latin typeface="Arial"/>
                <a:ea typeface="Arial"/>
                <a:cs typeface="Arial"/>
                <a:sym typeface="Arial"/>
              </a:rPr>
              <a:t>Snakes are found on every continent except Antarctica</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a:solidFill>
                  <a:srgbClr val="000000"/>
                </a:solidFill>
                <a:latin typeface="Arial"/>
                <a:ea typeface="Arial"/>
                <a:cs typeface="Arial"/>
                <a:sym typeface="Arial"/>
              </a:rPr>
              <a:t>Snakes have no eyelids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a:solidFill>
                  <a:srgbClr val="000000"/>
                </a:solidFill>
                <a:latin typeface="Arial"/>
                <a:ea typeface="Arial"/>
                <a:cs typeface="Arial"/>
                <a:sym typeface="Arial"/>
              </a:rPr>
              <a:t>Snakes can lay eggs and some can give birth to live young</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a:solidFill>
                  <a:srgbClr val="000000"/>
                </a:solidFill>
                <a:latin typeface="Arial"/>
                <a:ea typeface="Arial"/>
                <a:cs typeface="Arial"/>
                <a:sym typeface="Arial"/>
              </a:rPr>
              <a:t>Most snakes are immune to their own venom</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a:solidFill>
                  <a:srgbClr val="000000"/>
                </a:solidFill>
                <a:highlight>
                  <a:srgbClr val="FFFFFF"/>
                </a:highlight>
                <a:latin typeface="Arial"/>
                <a:ea typeface="Arial"/>
                <a:cs typeface="Arial"/>
                <a:sym typeface="Arial"/>
              </a:rPr>
              <a:t>Australia has around 140 species of land snakes, and 32 recorded species of sea snakes</a:t>
            </a:r>
            <a:endParaRPr>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sz="1350">
              <a:solidFill>
                <a:srgbClr val="000000"/>
              </a:solidFill>
              <a:latin typeface="Arial"/>
              <a:ea typeface="Arial"/>
              <a:cs typeface="Arial"/>
              <a:sym typeface="Arial"/>
            </a:endParaRPr>
          </a:p>
        </p:txBody>
      </p:sp>
      <p:pic>
        <p:nvPicPr>
          <p:cNvPr id="71" name="Google Shape;71;p1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29150" y="3321675"/>
            <a:ext cx="2136776" cy="1425225"/>
          </a:xfrm>
          <a:prstGeom prst="rect">
            <a:avLst/>
          </a:prstGeom>
          <a:noFill/>
          <a:ln>
            <a:noFill/>
          </a:ln>
        </p:spPr>
      </p:pic>
      <p:pic>
        <p:nvPicPr>
          <p:cNvPr id="72" name="Google Shape;72;p1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44125" y="170944"/>
            <a:ext cx="2136776" cy="1388906"/>
          </a:xfrm>
          <a:prstGeom prst="rect">
            <a:avLst/>
          </a:prstGeom>
          <a:noFill/>
          <a:ln>
            <a:noFill/>
          </a:ln>
        </p:spPr>
      </p:pic>
      <p:pic>
        <p:nvPicPr>
          <p:cNvPr id="73" name="Google Shape;73;p1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382738" y="3247387"/>
            <a:ext cx="2396625" cy="1573800"/>
          </a:xfrm>
          <a:prstGeom prst="rect">
            <a:avLst/>
          </a:prstGeom>
          <a:noFill/>
          <a:ln>
            <a:noFill/>
          </a:ln>
        </p:spPr>
      </p:pic>
      <p:pic>
        <p:nvPicPr>
          <p:cNvPr id="74" name="Google Shape;74;p1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36325" y="3321675"/>
            <a:ext cx="2261692" cy="1633450"/>
          </a:xfrm>
          <a:prstGeom prst="rect">
            <a:avLst/>
          </a:prstGeom>
          <a:noFill/>
          <a:ln>
            <a:noFill/>
          </a:ln>
        </p:spPr>
      </p:pic>
      <p:pic>
        <p:nvPicPr>
          <p:cNvPr id="2" name="Slide 2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77740" y="435806"/>
            <a:ext cx="406619" cy="40661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habitat:</a:t>
            </a:r>
            <a:endParaRPr/>
          </a:p>
        </p:txBody>
      </p:sp>
      <p:sp>
        <p:nvSpPr>
          <p:cNvPr id="81" name="Google Shape;81;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25400" marR="25400" lvl="0" indent="0" algn="l" rtl="0">
              <a:lnSpc>
                <a:spcPct val="150000"/>
              </a:lnSpc>
              <a:spcBef>
                <a:spcPts val="0"/>
              </a:spcBef>
              <a:spcAft>
                <a:spcPts val="0"/>
              </a:spcAft>
              <a:buNone/>
            </a:pPr>
            <a:r>
              <a:rPr lang="en-GB">
                <a:solidFill>
                  <a:srgbClr val="121416"/>
                </a:solidFill>
                <a:highlight>
                  <a:srgbClr val="FFFFFF"/>
                </a:highlight>
                <a:latin typeface="Arial"/>
                <a:ea typeface="Arial"/>
                <a:cs typeface="Arial"/>
                <a:sym typeface="Arial"/>
              </a:rPr>
              <a:t>Their natural habitat is in water, trees and the bush; </a:t>
            </a:r>
            <a:r>
              <a:rPr lang="en-GB">
                <a:solidFill>
                  <a:srgbClr val="000000"/>
                </a:solidFill>
                <a:highlight>
                  <a:srgbClr val="FFFFFF"/>
                </a:highlight>
                <a:latin typeface="Arial"/>
                <a:ea typeface="Arial"/>
                <a:cs typeface="Arial"/>
                <a:sym typeface="Arial"/>
              </a:rPr>
              <a:t>however, they </a:t>
            </a:r>
            <a:r>
              <a:rPr lang="en-GB">
                <a:solidFill>
                  <a:srgbClr val="000000"/>
                </a:solidFill>
                <a:highlight>
                  <a:srgbClr val="FFFFFF"/>
                </a:highlight>
                <a:uFill>
                  <a:noFill/>
                </a:uFill>
                <a:latin typeface="Arial"/>
                <a:ea typeface="Arial"/>
                <a:cs typeface="Arial"/>
                <a:sym typeface="Arial"/>
                <a:hlinkClick r:id="rId5"/>
              </a:rPr>
              <a:t>can be found almost anywhere</a:t>
            </a:r>
            <a:r>
              <a:rPr lang="en-GB">
                <a:solidFill>
                  <a:srgbClr val="000000"/>
                </a:solidFill>
                <a:highlight>
                  <a:srgbClr val="FFFFFF"/>
                </a:highlight>
                <a:latin typeface="Arial"/>
                <a:ea typeface="Arial"/>
                <a:cs typeface="Arial"/>
                <a:sym typeface="Arial"/>
              </a:rPr>
              <a:t>, including the backyards, in your pipes, and even in people’s shoes.</a:t>
            </a:r>
            <a:endParaRPr>
              <a:solidFill>
                <a:srgbClr val="000000"/>
              </a:solidFill>
              <a:highlight>
                <a:srgbClr val="FFFFFF"/>
              </a:highlight>
              <a:latin typeface="Arial"/>
              <a:ea typeface="Arial"/>
              <a:cs typeface="Arial"/>
              <a:sym typeface="Arial"/>
            </a:endParaRPr>
          </a:p>
          <a:p>
            <a:pPr marL="0" lvl="0" indent="0" algn="l" rtl="0">
              <a:spcBef>
                <a:spcPts val="2300"/>
              </a:spcBef>
              <a:spcAft>
                <a:spcPts val="1600"/>
              </a:spcAft>
              <a:buNone/>
            </a:pPr>
            <a:endParaRPr sz="1200">
              <a:solidFill>
                <a:srgbClr val="222222"/>
              </a:solidFill>
              <a:highlight>
                <a:srgbClr val="FFFFFF"/>
              </a:highlight>
              <a:latin typeface="Arial"/>
              <a:ea typeface="Arial"/>
              <a:cs typeface="Arial"/>
              <a:sym typeface="Arial"/>
            </a:endParaRPr>
          </a:p>
        </p:txBody>
      </p:sp>
      <p:pic>
        <p:nvPicPr>
          <p:cNvPr id="82" name="Google Shape;82;p1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52325" y="2571753"/>
            <a:ext cx="2703547" cy="1803375"/>
          </a:xfrm>
          <a:prstGeom prst="rect">
            <a:avLst/>
          </a:prstGeom>
          <a:noFill/>
          <a:ln>
            <a:noFill/>
          </a:ln>
        </p:spPr>
      </p:pic>
      <p:pic>
        <p:nvPicPr>
          <p:cNvPr id="83" name="Google Shape;83;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91250" y="2617660"/>
            <a:ext cx="2492474" cy="1964866"/>
          </a:xfrm>
          <a:prstGeom prst="rect">
            <a:avLst/>
          </a:prstGeom>
          <a:noFill/>
          <a:ln>
            <a:noFill/>
          </a:ln>
        </p:spPr>
      </p:pic>
      <p:pic>
        <p:nvPicPr>
          <p:cNvPr id="84" name="Google Shape;84;p1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11700" y="2888784"/>
            <a:ext cx="2648399" cy="1557391"/>
          </a:xfrm>
          <a:prstGeom prst="rect">
            <a:avLst/>
          </a:prstGeom>
          <a:noFill/>
          <a:ln>
            <a:noFill/>
          </a:ln>
          <a:effectLst>
            <a:outerShdw blurRad="57150" dist="19050" dir="5400000" algn="bl" rotWithShape="0">
              <a:srgbClr val="000000">
                <a:alpha val="50000"/>
              </a:srgbClr>
            </a:outerShdw>
          </a:effectLst>
        </p:spPr>
      </p:pic>
      <p:pic>
        <p:nvPicPr>
          <p:cNvPr id="85" name="Google Shape;85;p1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502925" y="55122"/>
            <a:ext cx="1913294" cy="1276450"/>
          </a:xfrm>
          <a:prstGeom prst="rect">
            <a:avLst/>
          </a:prstGeom>
          <a:noFill/>
          <a:ln>
            <a:noFill/>
          </a:ln>
        </p:spPr>
      </p:pic>
      <p:pic>
        <p:nvPicPr>
          <p:cNvPr id="2" name="7E76979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10230" y="438143"/>
            <a:ext cx="560004" cy="5600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Venomous and Non-Venomous</a:t>
            </a:r>
            <a:endParaRPr/>
          </a:p>
        </p:txBody>
      </p:sp>
      <p:sp>
        <p:nvSpPr>
          <p:cNvPr id="92" name="Google Shape;92;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rgbClr val="000000"/>
                </a:solidFill>
                <a:highlight>
                  <a:srgbClr val="FFFFFF"/>
                </a:highlight>
                <a:latin typeface="Arial"/>
                <a:ea typeface="Arial"/>
                <a:cs typeface="Arial"/>
                <a:sym typeface="Arial"/>
              </a:rPr>
              <a:t>Venomous snakes have sharp, hollow fangs that contain venom, and some of the most dangerous snakes can be found in Australia.</a:t>
            </a:r>
            <a:endParaRPr>
              <a:solidFill>
                <a:srgbClr val="000000"/>
              </a:solidFill>
              <a:highlight>
                <a:srgbClr val="FFFFFF"/>
              </a:highlight>
              <a:latin typeface="Arial"/>
              <a:ea typeface="Arial"/>
              <a:cs typeface="Arial"/>
              <a:sym typeface="Arial"/>
            </a:endParaRPr>
          </a:p>
          <a:p>
            <a:pPr marL="0" lvl="0" indent="0" algn="l" rtl="0">
              <a:spcBef>
                <a:spcPts val="800"/>
              </a:spcBef>
              <a:spcAft>
                <a:spcPts val="1600"/>
              </a:spcAft>
              <a:buNone/>
            </a:pPr>
            <a:r>
              <a:rPr lang="en-GB">
                <a:solidFill>
                  <a:srgbClr val="000000"/>
                </a:solidFill>
                <a:highlight>
                  <a:schemeClr val="lt1"/>
                </a:highlight>
                <a:latin typeface="Arial"/>
                <a:ea typeface="Arial"/>
                <a:cs typeface="Arial"/>
                <a:sym typeface="Arial"/>
              </a:rPr>
              <a:t>Non-venomous snakes do not have the same fangs and venom that poisonous. This group of snakes many live near the water and in trees.</a:t>
            </a:r>
            <a:endParaRPr>
              <a:solidFill>
                <a:srgbClr val="000000"/>
              </a:solidFill>
            </a:endParaRPr>
          </a:p>
        </p:txBody>
      </p:sp>
      <p:pic>
        <p:nvPicPr>
          <p:cNvPr id="93" name="Google Shape;93;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992275" y="3055875"/>
            <a:ext cx="1900406" cy="1425300"/>
          </a:xfrm>
          <a:prstGeom prst="rect">
            <a:avLst/>
          </a:prstGeom>
          <a:noFill/>
          <a:ln>
            <a:noFill/>
          </a:ln>
        </p:spPr>
      </p:pic>
      <p:pic>
        <p:nvPicPr>
          <p:cNvPr id="94" name="Google Shape;94;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294450" y="3143575"/>
            <a:ext cx="1923375" cy="1425299"/>
          </a:xfrm>
          <a:prstGeom prst="rect">
            <a:avLst/>
          </a:prstGeom>
          <a:noFill/>
          <a:ln>
            <a:noFill/>
          </a:ln>
        </p:spPr>
      </p:pic>
      <p:sp>
        <p:nvSpPr>
          <p:cNvPr id="95" name="Google Shape;95;p17"/>
          <p:cNvSpPr txBox="1"/>
          <p:nvPr/>
        </p:nvSpPr>
        <p:spPr>
          <a:xfrm>
            <a:off x="199037" y="4568875"/>
            <a:ext cx="41142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Venomous: Red-bellied black snake</a:t>
            </a:r>
            <a:endParaRPr sz="1800"/>
          </a:p>
        </p:txBody>
      </p:sp>
      <p:sp>
        <p:nvSpPr>
          <p:cNvPr id="96" name="Google Shape;96;p17"/>
          <p:cNvSpPr txBox="1"/>
          <p:nvPr/>
        </p:nvSpPr>
        <p:spPr>
          <a:xfrm>
            <a:off x="5164825" y="4568875"/>
            <a:ext cx="35553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Non-venomous: Carpet python</a:t>
            </a:r>
            <a:endParaRPr sz="1800"/>
          </a:p>
        </p:txBody>
      </p:sp>
      <p:pic>
        <p:nvPicPr>
          <p:cNvPr id="2" name="C19556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93900"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I recognise a venomous snake?</a:t>
            </a:r>
            <a:endParaRPr/>
          </a:p>
        </p:txBody>
      </p:sp>
      <p:sp>
        <p:nvSpPr>
          <p:cNvPr id="103" name="Google Shape;103;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0000"/>
                </a:solidFill>
                <a:highlight>
                  <a:schemeClr val="lt1"/>
                </a:highlight>
                <a:latin typeface="Arial"/>
                <a:ea typeface="Arial"/>
                <a:cs typeface="Arial"/>
                <a:sym typeface="Arial"/>
              </a:rPr>
              <a:t>It is very difficult to tell the differences between a venomous and non-venomous snake. To be on the safe side, always presume the snake is venomous.</a:t>
            </a:r>
            <a:endParaRPr>
              <a:solidFill>
                <a:srgbClr val="000000"/>
              </a:solidFill>
              <a:latin typeface="Arial"/>
              <a:ea typeface="Arial"/>
              <a:cs typeface="Arial"/>
              <a:sym typeface="Arial"/>
            </a:endParaRPr>
          </a:p>
        </p:txBody>
      </p:sp>
      <p:pic>
        <p:nvPicPr>
          <p:cNvPr id="104" name="Google Shape;104;p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33600" y="2055625"/>
            <a:ext cx="4298875" cy="2921900"/>
          </a:xfrm>
          <a:prstGeom prst="rect">
            <a:avLst/>
          </a:prstGeom>
          <a:noFill/>
          <a:ln>
            <a:noFill/>
          </a:ln>
        </p:spPr>
      </p:pic>
      <p:pic>
        <p:nvPicPr>
          <p:cNvPr id="2" name="37E21DD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39662"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WILL A SNAKE CHASE me?</a:t>
            </a:r>
            <a:endParaRPr/>
          </a:p>
        </p:txBody>
      </p:sp>
      <p:sp>
        <p:nvSpPr>
          <p:cNvPr id="111" name="Google Shape;111;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00"/>
                </a:solidFill>
                <a:highlight>
                  <a:srgbClr val="FFFFFF"/>
                </a:highlight>
                <a:latin typeface="Arial"/>
                <a:ea typeface="Arial"/>
                <a:cs typeface="Arial"/>
                <a:sym typeface="Arial"/>
              </a:rPr>
              <a:t>A snake will never bite a person for no reason, nor do snakes chase people just to bite them. The majority of snake bites in Australia happen because someone decided not to leave a snake alone.</a:t>
            </a:r>
            <a:endParaRPr>
              <a:solidFill>
                <a:srgbClr val="000000"/>
              </a:solidFill>
              <a:highlight>
                <a:srgbClr val="FFFFFF"/>
              </a:highlight>
              <a:latin typeface="Arial"/>
              <a:ea typeface="Arial"/>
              <a:cs typeface="Arial"/>
              <a:sym typeface="Arial"/>
            </a:endParaRPr>
          </a:p>
          <a:p>
            <a:pPr marL="0" lvl="0" indent="0" algn="l" rtl="0">
              <a:lnSpc>
                <a:spcPct val="150000"/>
              </a:lnSpc>
              <a:spcBef>
                <a:spcPts val="1600"/>
              </a:spcBef>
              <a:spcAft>
                <a:spcPts val="800"/>
              </a:spcAft>
              <a:buClr>
                <a:schemeClr val="dk1"/>
              </a:buClr>
              <a:buSzPts val="1100"/>
              <a:buFont typeface="Arial"/>
              <a:buNone/>
            </a:pPr>
            <a:endParaRPr/>
          </a:p>
        </p:txBody>
      </p:sp>
      <p:pic>
        <p:nvPicPr>
          <p:cNvPr id="112" name="Google Shape;112;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22294" y="2844775"/>
            <a:ext cx="2939025" cy="1724100"/>
          </a:xfrm>
          <a:prstGeom prst="rect">
            <a:avLst/>
          </a:prstGeom>
          <a:noFill/>
          <a:ln>
            <a:noFill/>
          </a:ln>
        </p:spPr>
      </p:pic>
      <p:pic>
        <p:nvPicPr>
          <p:cNvPr id="113" name="Google Shape;113;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157475" y="2429225"/>
            <a:ext cx="3032876" cy="2274651"/>
          </a:xfrm>
          <a:prstGeom prst="rect">
            <a:avLst/>
          </a:prstGeom>
          <a:noFill/>
          <a:ln>
            <a:noFill/>
          </a:ln>
        </p:spPr>
      </p:pic>
      <p:pic>
        <p:nvPicPr>
          <p:cNvPr id="114" name="Google Shape;114;p19"/>
          <p:cNvPicPr preferRelativeResize="0"/>
          <p:nvPr/>
        </p:nvPicPr>
        <p:blipFill>
          <a:blip r:embed="rId7">
            <a:alphaModFix/>
          </a:blip>
          <a:stretch>
            <a:fillRect/>
          </a:stretch>
        </p:blipFill>
        <p:spPr>
          <a:xfrm>
            <a:off x="6286500" y="2766450"/>
            <a:ext cx="2857500" cy="1600200"/>
          </a:xfrm>
          <a:prstGeom prst="rect">
            <a:avLst/>
          </a:prstGeom>
          <a:noFill/>
          <a:ln>
            <a:noFill/>
          </a:ln>
        </p:spPr>
      </p:pic>
      <p:pic>
        <p:nvPicPr>
          <p:cNvPr id="2" name="3F490B6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88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here is a task</a:t>
            </a:r>
            <a:endParaRPr/>
          </a:p>
        </p:txBody>
      </p:sp>
      <p:pic>
        <p:nvPicPr>
          <p:cNvPr id="121" name="Google Shape;121;p20" descr="Snakes are super cool and super helpful, but people believe a lot of things about them that just aren't true. Join Jessi and Squeaks to learn what's true and what's false about these radical reptiles!&#10;----------&#10;Love SciShow Kids and want to help support it? Become a patron on Patreon: &#10;https://www.patreon.com/scishowkids&#10;----------&#10;Looking for SciShow elsewhere on the internet?&#10;Facebook: http://www.facebook.com/scishow&#10;Twitter: http://www.twitter.com/scishow&#10;Tumblr: http://scishow.tumblr.com&#10;Instagram: http://instagram.com/thescishow&#10;&#10;SOURCES:&#10;Sources:&#10;http://kids.nationalgeographic.com/explore/nature/super-snakes/&#10;http://www.kidsplanet.org/factsheets/snakes.html&#10;http://www.arkive.org/snakes/&#10;http://www.reptile-database.org/db-info/SpeciesStat.html" title="Amazing Snakes!">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34525" y="1653975"/>
            <a:ext cx="3634692" cy="2726025"/>
          </a:xfrm>
          <a:prstGeom prst="rect">
            <a:avLst/>
          </a:prstGeom>
          <a:noFill/>
          <a:ln>
            <a:noFill/>
          </a:ln>
        </p:spPr>
      </p:pic>
      <p:sp>
        <p:nvSpPr>
          <p:cNvPr id="122" name="Google Shape;122;p20"/>
          <p:cNvSpPr txBox="1"/>
          <p:nvPr/>
        </p:nvSpPr>
        <p:spPr>
          <a:xfrm>
            <a:off x="418650" y="1093850"/>
            <a:ext cx="80400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Watch this video. Record facts about snakes by drawing or writing about what you have learned.</a:t>
            </a:r>
            <a:endParaRPr sz="1800"/>
          </a:p>
        </p:txBody>
      </p:sp>
      <p:sp>
        <p:nvSpPr>
          <p:cNvPr id="124" name="Google Shape;124;p20"/>
          <p:cNvSpPr txBox="1"/>
          <p:nvPr/>
        </p:nvSpPr>
        <p:spPr>
          <a:xfrm>
            <a:off x="847350" y="4486625"/>
            <a:ext cx="7611300" cy="8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uFill>
                  <a:noFill/>
                </a:uFill>
                <a:hlinkClick r:id="rId7"/>
              </a:rPr>
              <a:t>https://www.youtube.com/watch?v=BKH1TZ87Z1Q&amp;feature=emb_logo</a:t>
            </a:r>
            <a:endParaRPr dirty="0">
              <a:latin typeface="Source Code Pro"/>
              <a:ea typeface="Source Code Pro"/>
              <a:cs typeface="Source Code Pro"/>
              <a:sym typeface="Source Code Pro"/>
            </a:endParaRPr>
          </a:p>
        </p:txBody>
      </p:sp>
      <p:pic>
        <p:nvPicPr>
          <p:cNvPr id="3" name="Voice 001_sd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91722" y="3776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Part 2</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469</Words>
  <Application>Microsoft Office PowerPoint</Application>
  <PresentationFormat>On-screen Show (16:9)</PresentationFormat>
  <Paragraphs>64</Paragraphs>
  <Slides>18</Slides>
  <Notes>18</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Amatic SC</vt:lpstr>
      <vt:lpstr>Georgia</vt:lpstr>
      <vt:lpstr>Source Code Pro</vt:lpstr>
      <vt:lpstr>Arial</vt:lpstr>
      <vt:lpstr>Beach Day</vt:lpstr>
      <vt:lpstr>snakes </vt:lpstr>
      <vt:lpstr>Part 1</vt:lpstr>
      <vt:lpstr>Some Facts about snakes:</vt:lpstr>
      <vt:lpstr>habitat:</vt:lpstr>
      <vt:lpstr>Venomous and Non-Venomous</vt:lpstr>
      <vt:lpstr>How can I recognise a venomous snake?</vt:lpstr>
      <vt:lpstr>WILL A SNAKE CHASE me?</vt:lpstr>
      <vt:lpstr>Now, here is a task</vt:lpstr>
      <vt:lpstr>Part 2</vt:lpstr>
      <vt:lpstr>Australia’s 10 most dangerous snakes</vt:lpstr>
      <vt:lpstr>Australia’s 10 most dangerous snakes</vt:lpstr>
      <vt:lpstr>Australia’s 10 most dangerous snakes</vt:lpstr>
      <vt:lpstr>Australia’s 10 most dangerous snakes</vt:lpstr>
      <vt:lpstr>What to do if I see a snake?</vt:lpstr>
      <vt:lpstr>Now, here is a task</vt:lpstr>
      <vt:lpstr>Videos</vt:lpstr>
      <vt:lpstr>Bonus: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snakes</dc:title>
  <dc:creator>Cynthia Pham</dc:creator>
  <cp:lastModifiedBy>Kingsley Novell</cp:lastModifiedBy>
  <cp:revision>5</cp:revision>
  <dcterms:modified xsi:type="dcterms:W3CDTF">2020-05-03T12:16:40Z</dcterms:modified>
</cp:coreProperties>
</file>